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33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1C7DD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2" d="100"/>
          <a:sy n="62" d="100"/>
        </p:scale>
        <p:origin x="124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97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59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57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37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16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18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96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12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7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l1624/Python-capstone-/blob/main/3.%20Spacex%20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l1624/Python-capstone-/blob/main/5.%20EDA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jmal1624/Python-capstone-/blob/main/4.%20EDA%20SQL%20Analysis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l1624/Python-capstone-/blob/main/6.%20Follium%20Launch%20Site%20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l1624/Python-capstone-/blob/main/7.%20Spacex%20Dash%20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l1624/Python-capstone-/blob/main/8.SpaceX%20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mal1624/Python-capstone-/blob/main/8.SpaceX%20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jmal1624/Python-capstone-/tree/mai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jmal1624/Python-capstone-/blob/main/1.%20Spacex%20data%20collection%20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jmal1624/Python-capstone-/blob/main/2.%20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AJMAL SHAFI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Sunday, July 9,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79349"/>
            <a:ext cx="9753338" cy="504786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Exploratory Data Analysis (EDA) to find patterns in the data and determine what would be the label for train supervised models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variable represents the classification outcome of each launch. Zero means, the first stage land unsuccessfully, One means the first stage land successfully</a:t>
            </a:r>
          </a:p>
          <a:p>
            <a:pPr marL="0" indent="0">
              <a:lnSpc>
                <a:spcPts val="1200"/>
              </a:lnSpc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ts val="1200"/>
              </a:lnSpc>
              <a:buNone/>
            </a:pP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Wrangling Notebook</a:t>
            </a:r>
            <a:endParaRPr lang="en-US" sz="16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C072D6-B4D5-DD20-6E76-CB23D154B3A9}"/>
              </a:ext>
            </a:extLst>
          </p:cNvPr>
          <p:cNvSpPr/>
          <p:nvPr/>
        </p:nvSpPr>
        <p:spPr>
          <a:xfrm>
            <a:off x="1095654" y="2369839"/>
            <a:ext cx="1766807" cy="8059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Identify the missing value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0549F66-A54E-A952-463E-490D3D81BD0F}"/>
              </a:ext>
            </a:extLst>
          </p:cNvPr>
          <p:cNvSpPr/>
          <p:nvPr/>
        </p:nvSpPr>
        <p:spPr>
          <a:xfrm>
            <a:off x="2862461" y="2625561"/>
            <a:ext cx="1275586" cy="430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5333E1-A405-DFF2-044D-3A8548825CA8}"/>
              </a:ext>
            </a:extLst>
          </p:cNvPr>
          <p:cNvSpPr/>
          <p:nvPr/>
        </p:nvSpPr>
        <p:spPr>
          <a:xfrm>
            <a:off x="4148820" y="2247256"/>
            <a:ext cx="2417735" cy="11304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Identify which columns are numerical and categorial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228854-657A-A0B7-DADC-A471B49BB5DF}"/>
              </a:ext>
            </a:extLst>
          </p:cNvPr>
          <p:cNvSpPr/>
          <p:nvPr/>
        </p:nvSpPr>
        <p:spPr>
          <a:xfrm>
            <a:off x="7842141" y="2388616"/>
            <a:ext cx="1766807" cy="8059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Calculate the # of launches on each site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A86016-EB06-4322-56A3-1B23EBE05A1A}"/>
              </a:ext>
            </a:extLst>
          </p:cNvPr>
          <p:cNvSpPr/>
          <p:nvPr/>
        </p:nvSpPr>
        <p:spPr>
          <a:xfrm>
            <a:off x="7842141" y="4110904"/>
            <a:ext cx="1766807" cy="8059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Calculate the # and Occurrence of each orbit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01D2098-AC32-185C-6C63-C4BBD5C5E21D}"/>
              </a:ext>
            </a:extLst>
          </p:cNvPr>
          <p:cNvSpPr/>
          <p:nvPr/>
        </p:nvSpPr>
        <p:spPr>
          <a:xfrm>
            <a:off x="6577328" y="2576533"/>
            <a:ext cx="1215211" cy="430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1B827E-246F-FD69-A5C6-F750A21A6033}"/>
              </a:ext>
            </a:extLst>
          </p:cNvPr>
          <p:cNvSpPr/>
          <p:nvPr/>
        </p:nvSpPr>
        <p:spPr>
          <a:xfrm>
            <a:off x="1095654" y="3936571"/>
            <a:ext cx="1766807" cy="10586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a landing outcome label form outcome column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CC2760-4960-3875-890B-EFA64DDF83C8}"/>
              </a:ext>
            </a:extLst>
          </p:cNvPr>
          <p:cNvSpPr/>
          <p:nvPr/>
        </p:nvSpPr>
        <p:spPr>
          <a:xfrm>
            <a:off x="4148820" y="3936572"/>
            <a:ext cx="2417735" cy="11304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Calculate the # and occurrence of mission outcome per orbit type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FA8612F-628F-8F5C-9BDE-8064C41F00F2}"/>
              </a:ext>
            </a:extLst>
          </p:cNvPr>
          <p:cNvSpPr/>
          <p:nvPr/>
        </p:nvSpPr>
        <p:spPr>
          <a:xfrm>
            <a:off x="8612332" y="3194528"/>
            <a:ext cx="371960" cy="9163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CD139BD9-8185-1713-88EF-6C6FFF2D2264}"/>
              </a:ext>
            </a:extLst>
          </p:cNvPr>
          <p:cNvSpPr/>
          <p:nvPr/>
        </p:nvSpPr>
        <p:spPr>
          <a:xfrm>
            <a:off x="6566555" y="4294097"/>
            <a:ext cx="1286359" cy="46388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5C96D584-3DD6-999F-1899-B38D64DC710A}"/>
              </a:ext>
            </a:extLst>
          </p:cNvPr>
          <p:cNvSpPr/>
          <p:nvPr/>
        </p:nvSpPr>
        <p:spPr>
          <a:xfrm>
            <a:off x="2862461" y="4327905"/>
            <a:ext cx="1286359" cy="43007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4847"/>
            <a:ext cx="9745589" cy="503236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/>
              <a:t>Catplot Charts were plotted to visualize relationship between: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	</a:t>
            </a:r>
            <a:r>
              <a:rPr lang="en-US" sz="1800" dirty="0"/>
              <a:t>• Flight Number vs. Payload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	• Flight Number vs. Launch Site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	• Payload Mass (kg) vs. Launch Site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	• Payload Mass (kg) vs. Orbit type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/>
              <a:t>Visualization Analysis</a:t>
            </a:r>
            <a:r>
              <a:rPr lang="en-US" sz="2000" b="1" dirty="0"/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dirty="0"/>
              <a:t>	</a:t>
            </a:r>
            <a:r>
              <a:rPr lang="en-US" sz="1800" dirty="0"/>
              <a:t>• </a:t>
            </a:r>
            <a:r>
              <a:rPr lang="en-US" sz="2000" b="1" dirty="0"/>
              <a:t>Scatter plots</a:t>
            </a:r>
            <a:r>
              <a:rPr lang="en-US" sz="1800" dirty="0"/>
              <a:t> view relationship between the variables that could be useful for machine 	learning if a relationship exists</a:t>
            </a:r>
          </a:p>
          <a:p>
            <a:pPr marL="0" indent="0">
              <a:lnSpc>
                <a:spcPts val="1800"/>
              </a:lnSpc>
              <a:spcBef>
                <a:spcPts val="1400"/>
              </a:spcBef>
              <a:buNone/>
            </a:pPr>
            <a:r>
              <a:rPr lang="en-US" sz="1800" dirty="0"/>
              <a:t> 	• </a:t>
            </a:r>
            <a:r>
              <a:rPr lang="en-US" sz="2000" b="1" dirty="0"/>
              <a:t>Bar Charts</a:t>
            </a:r>
            <a:r>
              <a:rPr lang="en-US" sz="1800" dirty="0"/>
              <a:t> show comparisons among discrete categories and show the relationships 	among the categories and a measured value.</a:t>
            </a:r>
            <a:r>
              <a:rPr lang="en-US" sz="1600" dirty="0"/>
              <a:t> </a:t>
            </a:r>
          </a:p>
          <a:p>
            <a:pPr marL="0" indent="0">
              <a:lnSpc>
                <a:spcPts val="18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ts val="18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EDA with Visualization</a:t>
            </a:r>
            <a:endParaRPr lang="en-US" sz="16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324626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10345"/>
            <a:ext cx="10311278" cy="531591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/>
              <a:t>Queries display:</a:t>
            </a:r>
          </a:p>
          <a:p>
            <a:pPr marL="0" indent="0">
              <a:lnSpc>
                <a:spcPts val="1800"/>
              </a:lnSpc>
              <a:spcBef>
                <a:spcPts val="1400"/>
              </a:spcBef>
              <a:buNone/>
            </a:pPr>
            <a:r>
              <a:rPr lang="en-US" sz="1600" dirty="0"/>
              <a:t>	</a:t>
            </a:r>
            <a:r>
              <a:rPr lang="en-US" sz="1800" dirty="0"/>
              <a:t>• Names of unique launch sites </a:t>
            </a:r>
          </a:p>
          <a:p>
            <a:pPr marL="0" indent="0">
              <a:lnSpc>
                <a:spcPts val="1800"/>
              </a:lnSpc>
              <a:spcBef>
                <a:spcPts val="1400"/>
              </a:spcBef>
              <a:buNone/>
            </a:pPr>
            <a:r>
              <a:rPr lang="en-US" sz="1800" dirty="0"/>
              <a:t>	• 5 records where launch site begins with ‘CCA’ </a:t>
            </a:r>
          </a:p>
          <a:p>
            <a:pPr marL="0" indent="0">
              <a:lnSpc>
                <a:spcPts val="1800"/>
              </a:lnSpc>
              <a:spcBef>
                <a:spcPts val="1400"/>
              </a:spcBef>
              <a:buNone/>
            </a:pPr>
            <a:r>
              <a:rPr lang="en-US" sz="1800" dirty="0"/>
              <a:t>	• Total payload mass carried by boosters launched by NASA (CRS) </a:t>
            </a:r>
          </a:p>
          <a:p>
            <a:pPr marL="0" indent="0">
              <a:lnSpc>
                <a:spcPts val="1800"/>
              </a:lnSpc>
              <a:spcBef>
                <a:spcPts val="1400"/>
              </a:spcBef>
              <a:buNone/>
            </a:pPr>
            <a:r>
              <a:rPr lang="en-US" sz="1800" dirty="0"/>
              <a:t>	• Average payload mass carried by booster version F9 v1.1. List: </a:t>
            </a:r>
          </a:p>
          <a:p>
            <a:pPr marL="0" indent="0">
              <a:lnSpc>
                <a:spcPts val="1800"/>
              </a:lnSpc>
              <a:spcBef>
                <a:spcPts val="1400"/>
              </a:spcBef>
              <a:buNone/>
            </a:pPr>
            <a:r>
              <a:rPr lang="en-US" sz="1800" dirty="0"/>
              <a:t>	• Date of first successful landing on ground pad </a:t>
            </a:r>
          </a:p>
          <a:p>
            <a:pPr marL="0" indent="0">
              <a:lnSpc>
                <a:spcPts val="1800"/>
              </a:lnSpc>
              <a:spcBef>
                <a:spcPts val="1400"/>
              </a:spcBef>
              <a:buNone/>
            </a:pPr>
            <a:r>
              <a:rPr lang="en-US" sz="1800" dirty="0"/>
              <a:t>	• Names of boosters which had success landing on drone ship and have payload mass greater than 	4,000 but less than 6,000 </a:t>
            </a:r>
          </a:p>
          <a:p>
            <a:pPr marL="0" indent="0">
              <a:lnSpc>
                <a:spcPts val="1800"/>
              </a:lnSpc>
              <a:spcBef>
                <a:spcPts val="1400"/>
              </a:spcBef>
              <a:buNone/>
            </a:pPr>
            <a:r>
              <a:rPr lang="en-US" sz="1800" dirty="0"/>
              <a:t>	• Total number of successful and failed missions </a:t>
            </a:r>
          </a:p>
          <a:p>
            <a:pPr marL="0" indent="0">
              <a:lnSpc>
                <a:spcPts val="1800"/>
              </a:lnSpc>
              <a:spcBef>
                <a:spcPts val="1400"/>
              </a:spcBef>
              <a:buNone/>
            </a:pPr>
            <a:r>
              <a:rPr lang="en-US" sz="1800" dirty="0"/>
              <a:t>	• Names of booster versions which have carried the max payload </a:t>
            </a:r>
          </a:p>
          <a:p>
            <a:pPr marL="0" indent="0">
              <a:lnSpc>
                <a:spcPts val="1800"/>
              </a:lnSpc>
              <a:spcBef>
                <a:spcPts val="1400"/>
              </a:spcBef>
              <a:buNone/>
            </a:pPr>
            <a:r>
              <a:rPr lang="en-US" sz="1800" dirty="0"/>
              <a:t>	• Failed landing outcomes on drone ship, their booster version and launch site for the months in 	the year 2015 </a:t>
            </a:r>
          </a:p>
          <a:p>
            <a:pPr marL="0" indent="0">
              <a:lnSpc>
                <a:spcPts val="1800"/>
              </a:lnSpc>
              <a:spcBef>
                <a:spcPts val="1400"/>
              </a:spcBef>
              <a:buNone/>
            </a:pPr>
            <a:r>
              <a:rPr lang="en-US" sz="1800" dirty="0"/>
              <a:t>	• Count of landing outcomes between 2010-06-04 and 2017-03-20 (desc)</a:t>
            </a:r>
          </a:p>
          <a:p>
            <a:pPr marL="0" indent="0">
              <a:lnSpc>
                <a:spcPts val="18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EDA with SQL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407542"/>
            <a:ext cx="10515600" cy="858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94847"/>
            <a:ext cx="10515600" cy="5032364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100" b="1" dirty="0"/>
              <a:t>Markers Indicating Launch Sites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	</a:t>
            </a:r>
            <a:r>
              <a:rPr lang="en-US" sz="2300" dirty="0"/>
              <a:t>• Added blue circle at NASA Johnson Space Center's coordinate with a popup label showing its name 	using its 	latitude and longitude coordinates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300" dirty="0"/>
              <a:t>	• Added red circles at all launch sites coordinates with a popup label showing its name using its name 	using its latitude and longitude coordinates Map with Folium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100" b="1" dirty="0"/>
              <a:t>Colored Markers of Launch Outcomes</a:t>
            </a:r>
            <a:r>
              <a:rPr lang="en-US" sz="2400" b="1" dirty="0"/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	</a:t>
            </a:r>
            <a:r>
              <a:rPr lang="en-US" sz="2300" dirty="0"/>
              <a:t>• Added colored markers of successful (green) and unsuccessful (red) launches at each launch site to 	show which launch sites have high success rates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100" b="1" dirty="0"/>
              <a:t>Distances Between a Launch Site to Proximities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	</a:t>
            </a:r>
            <a:r>
              <a:rPr lang="en-US" sz="2300" dirty="0"/>
              <a:t>• Added colored lines to show distance between launch site CCAFS SLC40 and its proximity to the 	nearest coastline,</a:t>
            </a:r>
            <a:r>
              <a:rPr lang="en-US" sz="1600" dirty="0"/>
              <a:t> </a:t>
            </a:r>
            <a:r>
              <a:rPr lang="en-US" sz="2600" dirty="0"/>
              <a:t>railway, highway, and city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dirty="0">
                <a:solidFill>
                  <a:srgbClr val="0B49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 with Folium</a:t>
            </a:r>
            <a:endParaRPr lang="en-US" sz="21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60158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/>
              <a:t>Dropdown List with Launch Sites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	</a:t>
            </a:r>
            <a:r>
              <a:rPr lang="en-US" sz="1900" dirty="0"/>
              <a:t>• Allow user to select all launch sites or a certain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/>
              <a:t>Slider of Payload Mass Range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	</a:t>
            </a:r>
            <a:r>
              <a:rPr lang="en-US" sz="1900" dirty="0"/>
              <a:t>• Allow user to select payload mass range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/>
              <a:t>Pie Chart Showing Successful Launches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	</a:t>
            </a:r>
            <a:r>
              <a:rPr lang="en-US" sz="1900" dirty="0"/>
              <a:t>• Allow user to see successful and unsuccessful launches as a percent of the total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/>
              <a:t>Scatter Chart Showing Payload Mass vs. Success Rate by Booster Version</a:t>
            </a:r>
            <a:r>
              <a:rPr lang="en-US" sz="16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	</a:t>
            </a:r>
            <a:r>
              <a:rPr lang="en-US" sz="1900" dirty="0"/>
              <a:t>• Allow user to see the correlation between Payload and Launch Success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 with Plotly Dash</a:t>
            </a:r>
            <a:endParaRPr lang="en-US" sz="16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41343"/>
            <a:ext cx="9745589" cy="4878008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8800" dirty="0"/>
              <a:t>Summary of the model development process used to predict if the 1</a:t>
            </a:r>
            <a:r>
              <a:rPr lang="en-US" sz="8800" baseline="30000" dirty="0"/>
              <a:t>st</a:t>
            </a:r>
            <a:r>
              <a:rPr lang="en-US" sz="8800" dirty="0"/>
              <a:t> stage will land given the data form the preceding labs.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	</a:t>
            </a:r>
            <a:r>
              <a:rPr lang="en-US" sz="8000" dirty="0"/>
              <a:t>• Create NumPy array from the Class column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8000" dirty="0"/>
              <a:t>	• Standardize the data with StandardScaler. Fit and transform the data.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8000" dirty="0"/>
              <a:t>	• Split the data using train test split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8000" dirty="0"/>
              <a:t>	• Create a GridSearchCV object with cv=10 for parameter optimization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8000" dirty="0"/>
              <a:t>	• Apply GridSearchCV on different algorithms: logistic regression 	(LogisticRegression()), support vector machine (SVC()), decision tree 	(DecisionTreeClassifier()), K-Nearest Neighbor (KNeighborsClassifier())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8000" dirty="0"/>
              <a:t>	• Calculate accuracy on the test data using .score() for all models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8000" dirty="0"/>
              <a:t>	• Assess the confusion matrix for all models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8000" dirty="0"/>
              <a:t>	• Identify the best model that perform best using test data</a:t>
            </a:r>
          </a:p>
          <a:p>
            <a:pPr marL="0" indent="0">
              <a:buNone/>
            </a:pPr>
            <a:r>
              <a:rPr lang="en-US" sz="6400" dirty="0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 Learning Prediction </a:t>
            </a:r>
            <a:endParaRPr lang="en-US" sz="6400" dirty="0">
              <a:solidFill>
                <a:srgbClr val="0948CB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5893335"/>
            <a:ext cx="2743200" cy="40163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41343"/>
            <a:ext cx="9745589" cy="4878008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	</a:t>
            </a:r>
            <a:endParaRPr lang="en-US" sz="80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80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80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80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80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80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80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80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80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80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8000" dirty="0"/>
          </a:p>
          <a:p>
            <a:pPr marL="0" indent="0">
              <a:buNone/>
            </a:pPr>
            <a:r>
              <a:rPr lang="en-US" sz="6400" dirty="0">
                <a:solidFill>
                  <a:srgbClr val="0948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 Learning Prediction </a:t>
            </a:r>
            <a:endParaRPr lang="en-US" sz="6400" dirty="0">
              <a:solidFill>
                <a:srgbClr val="0948CB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Predictive Analysis (Classification)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CB7DD4-B720-5B2B-3C31-306FCDD2894A}"/>
              </a:ext>
            </a:extLst>
          </p:cNvPr>
          <p:cNvSpPr/>
          <p:nvPr/>
        </p:nvSpPr>
        <p:spPr>
          <a:xfrm>
            <a:off x="2021674" y="1942831"/>
            <a:ext cx="2345148" cy="13483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of the data dataset_part_2.csv and dataset_part_3.csv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897390-D1A5-79E4-767B-20DBB62CE1AE}"/>
              </a:ext>
            </a:extLst>
          </p:cNvPr>
          <p:cNvSpPr/>
          <p:nvPr/>
        </p:nvSpPr>
        <p:spPr>
          <a:xfrm>
            <a:off x="4946159" y="1932769"/>
            <a:ext cx="2345148" cy="13483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 of dataset_part_2.csv for creation of variable Y from the column class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789B8-1ECD-A38B-4CCC-FF412C7182AC}"/>
              </a:ext>
            </a:extLst>
          </p:cNvPr>
          <p:cNvSpPr/>
          <p:nvPr/>
        </p:nvSpPr>
        <p:spPr>
          <a:xfrm>
            <a:off x="7870644" y="1932769"/>
            <a:ext cx="2345148" cy="13483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 of dataset_part_3.csv the features_one_hot dataframe for creation of Variable 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C17127-D36B-3B81-343B-9D592B0AE085}"/>
              </a:ext>
            </a:extLst>
          </p:cNvPr>
          <p:cNvSpPr/>
          <p:nvPr/>
        </p:nvSpPr>
        <p:spPr>
          <a:xfrm>
            <a:off x="8929796" y="4185794"/>
            <a:ext cx="2021344" cy="13483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 test split to split the data into training and test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444C9C-490C-C6D6-542A-3B8F9245A62E}"/>
              </a:ext>
            </a:extLst>
          </p:cNvPr>
          <p:cNvSpPr/>
          <p:nvPr/>
        </p:nvSpPr>
        <p:spPr>
          <a:xfrm>
            <a:off x="6230319" y="4185794"/>
            <a:ext cx="2142640" cy="13483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Creation of Logistic Regression, SVM, Decision Tree, KNN and GridsearchCV objects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F571CE-8E0B-856F-65B4-0C64BB7A105E}"/>
              </a:ext>
            </a:extLst>
          </p:cNvPr>
          <p:cNvSpPr/>
          <p:nvPr/>
        </p:nvSpPr>
        <p:spPr>
          <a:xfrm>
            <a:off x="3621460" y="4185793"/>
            <a:ext cx="2021344" cy="13483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Best parameters, accuracy and confusion matrix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DFEF6D-FD81-7EAB-E13C-1E1E2EFE4028}"/>
              </a:ext>
            </a:extLst>
          </p:cNvPr>
          <p:cNvSpPr/>
          <p:nvPr/>
        </p:nvSpPr>
        <p:spPr>
          <a:xfrm>
            <a:off x="1205551" y="4185792"/>
            <a:ext cx="1879084" cy="13483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Selection of method that performs best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0B7117D-0170-F59C-16AF-873C6BD161BF}"/>
              </a:ext>
            </a:extLst>
          </p:cNvPr>
          <p:cNvSpPr/>
          <p:nvPr/>
        </p:nvSpPr>
        <p:spPr>
          <a:xfrm>
            <a:off x="4366822" y="2413217"/>
            <a:ext cx="579337" cy="4184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B1A70-2C1B-1222-90D0-4C309A1EE591}"/>
              </a:ext>
            </a:extLst>
          </p:cNvPr>
          <p:cNvSpPr/>
          <p:nvPr/>
        </p:nvSpPr>
        <p:spPr>
          <a:xfrm>
            <a:off x="7291307" y="2413217"/>
            <a:ext cx="579337" cy="4184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FE34EFF-5B77-50DD-B1DF-55FAE3F095C8}"/>
              </a:ext>
            </a:extLst>
          </p:cNvPr>
          <p:cNvSpPr/>
          <p:nvPr/>
        </p:nvSpPr>
        <p:spPr>
          <a:xfrm>
            <a:off x="9546956" y="3291184"/>
            <a:ext cx="511444" cy="8946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8E1C9802-2FE1-486B-42D5-37DA27AE70BD}"/>
              </a:ext>
            </a:extLst>
          </p:cNvPr>
          <p:cNvSpPr/>
          <p:nvPr/>
        </p:nvSpPr>
        <p:spPr>
          <a:xfrm>
            <a:off x="8372959" y="4639537"/>
            <a:ext cx="556837" cy="40163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9502E206-EA31-1F8D-381E-B4AC4C17FA62}"/>
              </a:ext>
            </a:extLst>
          </p:cNvPr>
          <p:cNvSpPr/>
          <p:nvPr/>
        </p:nvSpPr>
        <p:spPr>
          <a:xfrm>
            <a:off x="5658143" y="4672668"/>
            <a:ext cx="556837" cy="40163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69D4AF8C-84C4-765B-B8F6-DFC027AE0A5F}"/>
              </a:ext>
            </a:extLst>
          </p:cNvPr>
          <p:cNvSpPr/>
          <p:nvPr/>
        </p:nvSpPr>
        <p:spPr>
          <a:xfrm>
            <a:off x="3049284" y="4659149"/>
            <a:ext cx="556837" cy="40163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52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596325"/>
            <a:ext cx="10592999" cy="47230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time the successful rate has increased for every launch site, especially for CCAFS SLC40, where are concentrated the majority of the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and KSC LC 39A has a higher successful rate but represent one third of total launches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CAF2C-EBCA-21E7-494D-846B8C3E9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72" y="1488464"/>
            <a:ext cx="10462056" cy="36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56841"/>
            <a:ext cx="10687962" cy="49703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ts val="1200"/>
              </a:lnSpc>
              <a:spcBef>
                <a:spcPts val="1400"/>
              </a:spcBef>
              <a:buNone/>
            </a:pPr>
            <a:r>
              <a:rPr lang="en-US" sz="1800" dirty="0"/>
              <a:t>• Typically, the higher the payload mass (kg), the higher the success rate </a:t>
            </a:r>
          </a:p>
          <a:p>
            <a:pPr marL="0" indent="0">
              <a:lnSpc>
                <a:spcPts val="1200"/>
              </a:lnSpc>
              <a:spcBef>
                <a:spcPts val="1400"/>
              </a:spcBef>
              <a:buNone/>
            </a:pPr>
            <a:r>
              <a:rPr lang="en-US" sz="1800" dirty="0"/>
              <a:t>• Most launces with a payload greater than 7,000 kg were successful </a:t>
            </a:r>
          </a:p>
          <a:p>
            <a:pPr marL="0" indent="0">
              <a:lnSpc>
                <a:spcPts val="1200"/>
              </a:lnSpc>
              <a:spcBef>
                <a:spcPts val="1400"/>
              </a:spcBef>
              <a:buNone/>
            </a:pPr>
            <a:r>
              <a:rPr lang="en-US" sz="1800" dirty="0"/>
              <a:t>• KSC LC 39A has a 100% success rate for launches less than 5,500 kg </a:t>
            </a:r>
          </a:p>
          <a:p>
            <a:pPr marL="0" indent="0">
              <a:lnSpc>
                <a:spcPts val="1200"/>
              </a:lnSpc>
              <a:spcBef>
                <a:spcPts val="1400"/>
              </a:spcBef>
              <a:buNone/>
            </a:pPr>
            <a:r>
              <a:rPr lang="en-US" sz="1800" dirty="0"/>
              <a:t>• VAFB SKC 4E has not launched anything greater than 10,000 kg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75786-01BB-95E2-0661-2D92B3EAE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32855"/>
            <a:ext cx="10651979" cy="370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63851"/>
            <a:ext cx="10687961" cy="50633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• 100% Success Rate: ES-L1, GEO, HEO and SSO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• 50%-80% Success Rate: GTO, ISS, LEO, MEO, PO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• 0% Success Rate: SO 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0013D2-5E8D-D4CA-2B88-5EFE4D2E8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363851"/>
            <a:ext cx="10687960" cy="36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63851"/>
            <a:ext cx="10687962" cy="50633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• The success rate typically increases with the number of flights for each orbit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• This relationship is highly apparent for the LEO orbit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• The GTO orbit, however, does not follow this trend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94C20-6FA7-F765-8397-BDA204DEA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63851"/>
            <a:ext cx="10651979" cy="359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63851"/>
            <a:ext cx="10687962" cy="50633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• Heavy payloads are better with LEO, ISS and PO orbits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• The GTO orbit has mixed success with heavier payloads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24570B-BAB3-88E3-E0EC-98DD8EFE1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363851"/>
            <a:ext cx="10687961" cy="36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48352"/>
            <a:ext cx="10687962" cy="507885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ts val="2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ts val="2000"/>
              </a:lnSpc>
              <a:spcBef>
                <a:spcPts val="1400"/>
              </a:spcBef>
              <a:buNone/>
            </a:pPr>
            <a:r>
              <a:rPr lang="en-US" sz="2000" dirty="0"/>
              <a:t>• The success rate improved from 2013-2017 and 2018-2019 </a:t>
            </a:r>
          </a:p>
          <a:p>
            <a:pPr marL="0" indent="0">
              <a:lnSpc>
                <a:spcPts val="2000"/>
              </a:lnSpc>
              <a:spcBef>
                <a:spcPts val="1400"/>
              </a:spcBef>
              <a:buNone/>
            </a:pPr>
            <a:r>
              <a:rPr lang="en-US" sz="2000" dirty="0"/>
              <a:t>• The success rate decreased from 2017-2018 and from 2019-2020 </a:t>
            </a:r>
          </a:p>
          <a:p>
            <a:pPr marL="0" indent="0">
              <a:lnSpc>
                <a:spcPts val="2000"/>
              </a:lnSpc>
              <a:spcBef>
                <a:spcPts val="1400"/>
              </a:spcBef>
              <a:buNone/>
            </a:pPr>
            <a:r>
              <a:rPr lang="en-US" sz="2000" dirty="0"/>
              <a:t>• Overall, the success rate has improved since 2013</a:t>
            </a:r>
            <a:r>
              <a:rPr lang="en-US" sz="1600" dirty="0"/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E2B3E-4D14-F3A0-BB55-C78A63142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02" y="1348353"/>
            <a:ext cx="10386709" cy="373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four unique launch sites in the space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mission.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“Distinct” statement to find the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unique values in the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column.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46E95-9BAD-E761-75AF-B29ECAA28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8375"/>
            <a:ext cx="4479010" cy="30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9349"/>
            <a:ext cx="10687962" cy="50478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Five records where launch sites begin with the string ‘CAA’. The query uses WHERE, LIKE and LIMIT.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B3DD9-FAD2-4225-5588-F3E4DC0BE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85" y="2262754"/>
            <a:ext cx="10011905" cy="40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 (CRS) using the SUM function and WHERE clause.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7F7FFA-1EF0-F708-0DE0-5855E3418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86" y="2676524"/>
            <a:ext cx="8581864" cy="36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using AVG() function and WHERE clause.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04B4CF-6D19-FB53-2078-08BE8043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87" y="2643187"/>
            <a:ext cx="9066508" cy="367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dates of the first successful landing outcome on ground pad was gathered by using MIN function and WHERE clause.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9F559-AF59-D0A6-1112-45F37AD0C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81" y="2652712"/>
            <a:ext cx="8291593" cy="337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46465" y="1379349"/>
            <a:ext cx="10611507" cy="519193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The research attempts to identify the factors for a successful rocket landing. To make this determination, the following methodologies were used: </a:t>
            </a:r>
          </a:p>
          <a:p>
            <a:pPr marL="0" indent="0" algn="just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600" dirty="0"/>
              <a:t>	• Data Collection from SpaceX REST API and web scraping</a:t>
            </a:r>
          </a:p>
          <a:p>
            <a:pPr marL="0" indent="0" algn="just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600" dirty="0"/>
              <a:t>	• Data Wrangling for creating success/fail outcome variable </a:t>
            </a:r>
          </a:p>
          <a:p>
            <a:pPr marL="0" indent="0" algn="just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600" dirty="0"/>
              <a:t>	• Exploratory data analysis (EDA) using SQL, Pandas and Matplotlib</a:t>
            </a:r>
          </a:p>
          <a:p>
            <a:pPr marL="0" indent="0" algn="just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600" dirty="0"/>
              <a:t>	• Interactive Visual Analytics and Dashboard with Follium and Plotly Dash</a:t>
            </a:r>
          </a:p>
          <a:p>
            <a:pPr marL="0" indent="0" algn="just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600" dirty="0"/>
              <a:t>	• Build Classification Models for Predictive Analysis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7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0" indent="0" algn="just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600" dirty="0"/>
              <a:t>	</a:t>
            </a:r>
            <a:r>
              <a:rPr lang="en-US" sz="1600" b="1" dirty="0"/>
              <a:t>Exploratory Data Analysis:</a:t>
            </a:r>
            <a:r>
              <a:rPr lang="en-US" sz="1600" dirty="0"/>
              <a:t> </a:t>
            </a:r>
          </a:p>
          <a:p>
            <a:pPr marL="0" indent="0" algn="just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600" dirty="0"/>
              <a:t>	• Launch success has improved over time </a:t>
            </a:r>
          </a:p>
          <a:p>
            <a:pPr marL="0" indent="0" algn="just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600" dirty="0"/>
              <a:t>	• KSC LC-39A has the highest success rate among landing sites </a:t>
            </a:r>
          </a:p>
          <a:p>
            <a:pPr marL="0" indent="0" algn="just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600" dirty="0"/>
              <a:t>	• Orbits ES -L1, GEO, HEO, and SSO have a 100% success rate</a:t>
            </a:r>
          </a:p>
          <a:p>
            <a:pPr marL="0" indent="0" algn="just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100" dirty="0"/>
              <a:t>	</a:t>
            </a:r>
            <a:r>
              <a:rPr lang="en-US" sz="1600" b="1" dirty="0"/>
              <a:t>Visualization Analytics: </a:t>
            </a:r>
          </a:p>
          <a:p>
            <a:pPr marL="0" indent="0" algn="just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100" dirty="0"/>
              <a:t>	</a:t>
            </a:r>
            <a:r>
              <a:rPr lang="en-US" sz="1500" dirty="0"/>
              <a:t>• </a:t>
            </a:r>
            <a:r>
              <a:rPr lang="en-US" sz="1600" dirty="0"/>
              <a:t>Most launch sites are near the equator, and all are close to the coast </a:t>
            </a:r>
          </a:p>
          <a:p>
            <a:pPr marL="0" indent="0" algn="just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100" dirty="0"/>
              <a:t>	</a:t>
            </a:r>
            <a:r>
              <a:rPr lang="en-US" sz="1600" b="1" dirty="0"/>
              <a:t>Predictive Analytics:</a:t>
            </a:r>
          </a:p>
          <a:p>
            <a:pPr marL="0" indent="0" algn="just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100" dirty="0"/>
              <a:t>	</a:t>
            </a:r>
            <a:r>
              <a:rPr lang="en-US" sz="1500" dirty="0"/>
              <a:t> </a:t>
            </a:r>
            <a:r>
              <a:rPr lang="en-US" sz="1600" dirty="0"/>
              <a:t>• All models performed similarly on the test set.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0765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6000, combining WHERE clause with AND operator.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F1ADF-9296-8CED-4E9A-39E8ED98B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86" y="2898183"/>
            <a:ext cx="9239089" cy="312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outcomes calculated by using the query of a combination of COUNT function with GROUP BY statement.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52C30-3DC7-93C3-6500-02214262D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90" y="2898183"/>
            <a:ext cx="9174996" cy="312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which have carried the maximum payload mass was calculated by using subquery.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730402-115D-000F-48D4-D03884061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81" y="2557220"/>
            <a:ext cx="9430718" cy="37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landing_outcomes in drone ship, their booster versions, and launch site names for in year 2015.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F857E-E1F7-0987-47B5-C3E491C9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85" y="2552699"/>
            <a:ext cx="9314481" cy="362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count of landing outcomes (such as Failure (drone ship) or Success (ground pad)) between the date 2010-06-04 and 2017-03-20, in descending order was calculated by using the query COUNT, WHERE, BETWEEN and GROUP BY.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A6382-2CB1-1293-2E73-9FFE7CEE9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60" y="3259810"/>
            <a:ext cx="8660082" cy="276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Near Equator: the closer the launch site to the equator, the easier it is to launch to equatorial orbit, and the more help you get from Earth's rotation for a prograde orbit. Rockets launched from sites near the equator get an additional natural boost - due to the rotational speed of earth - that helps save the cost of putting in extra fuel and boosters.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1B586-1D47-9FB1-4BC2-670C1672B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3099661"/>
            <a:ext cx="10264782" cy="33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 first map shoes clusters of each launch site, the second shows green marker for successful launch and red marker for unsuccessful launch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Each Site success/failed Launches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DA278-1E71-BC04-D55F-E39B9BA45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896" y="2619213"/>
            <a:ext cx="4850968" cy="3807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016DB-4FFC-7005-738B-8D1D4E97F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864" y="2619213"/>
            <a:ext cx="4277533" cy="38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10233787" cy="473652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near to railways, roads, highways and coastline. You noticed, it is not easy for supply or access but, for maintain a safe distance with near cities.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 Launch Site with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5F602-442A-5350-27A8-6DE2B6F14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28" y="2730717"/>
            <a:ext cx="77801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441342"/>
            <a:ext cx="10399485" cy="4584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Space Y is here to compete in the commercial space race. We are making rocket launches relatively 	inexpensive for everyone.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600" dirty="0"/>
              <a:t>	</a:t>
            </a:r>
            <a:r>
              <a:rPr lang="en-US" sz="1600" dirty="0">
                <a:solidFill>
                  <a:schemeClr val="tx1"/>
                </a:solidFill>
              </a:rPr>
              <a:t>• How payload mass, launch site, number of flights, and orbits affect first-stage landing success 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	• Rate of successful landings over time 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	• Best predictive model for successful landing</a:t>
            </a:r>
            <a:endParaRPr lang="en-US" sz="2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is the site with the highest success launches followed by CCAFS LC-40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32512-7838-322D-3DD4-27B280A0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350" y="2619214"/>
            <a:ext cx="8694548" cy="340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for the launch site KSC LC-39A shows the site with highest launch success ratio.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42233-ECF9-8D4B-7263-C0A1A039B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851" y="2546350"/>
            <a:ext cx="9546956" cy="347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for all sites with 2500, 5000 and 10000(kg) payload ranges. The 2500-5000(kg) range concentrate the majority of the successfully launches, but 0-2500(kg) range has most failed launches but all three similar.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60DA3-6CC6-F491-7F04-300B6974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63" y="2944677"/>
            <a:ext cx="9701939" cy="308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202790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accuracy is the same for all models.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FDE9A-EF4C-646D-A224-23D3B1B9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2603715"/>
            <a:ext cx="9211159" cy="32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/>
              <a:t>All the confusion matrix were identical for all models.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EC6542-DC1C-EEA2-73E3-C34322771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339" y="2510724"/>
            <a:ext cx="8775632" cy="38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674235"/>
            <a:ext cx="9536362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• </a:t>
            </a:r>
            <a:r>
              <a:rPr lang="en-US" sz="2200" b="1" dirty="0">
                <a:latin typeface="Abadi" panose="020B0604020104020204" pitchFamily="34" charset="0"/>
              </a:rPr>
              <a:t>Model Performance: </a:t>
            </a:r>
            <a:r>
              <a:rPr lang="en-US" sz="2200" dirty="0">
                <a:latin typeface="Abadi" panose="020B0604020104020204" pitchFamily="34" charset="0"/>
              </a:rPr>
              <a:t>All the models performed similarly on the test set.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 panose="020B0604020104020204" pitchFamily="34" charset="0"/>
              </a:rPr>
              <a:t>• </a:t>
            </a:r>
            <a:r>
              <a:rPr lang="en-US" sz="2200" b="1" dirty="0">
                <a:latin typeface="Abadi" panose="020B0604020104020204" pitchFamily="34" charset="0"/>
              </a:rPr>
              <a:t>Equator:</a:t>
            </a:r>
            <a:r>
              <a:rPr lang="en-US" sz="2200" dirty="0">
                <a:latin typeface="Abadi" panose="020B0604020104020204" pitchFamily="34" charset="0"/>
              </a:rPr>
              <a:t> Most of the launch sites are near the equator for an additional natural boost - due to the rotational speed of earth - which helps save the cost of putting in extra fuel and boosters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 panose="020B0604020104020204" pitchFamily="34" charset="0"/>
              </a:rPr>
              <a:t>• </a:t>
            </a:r>
            <a:r>
              <a:rPr lang="en-US" sz="2200" b="1" dirty="0">
                <a:latin typeface="Abadi" panose="020B0604020104020204" pitchFamily="34" charset="0"/>
              </a:rPr>
              <a:t>Coast:</a:t>
            </a:r>
            <a:r>
              <a:rPr lang="en-US" sz="2200" dirty="0">
                <a:latin typeface="Abadi" panose="020B0604020104020204" pitchFamily="34" charset="0"/>
              </a:rPr>
              <a:t> All the launch sites are close to the coast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latin typeface="Abadi" panose="020B0604020104020204" pitchFamily="34" charset="0"/>
              </a:rPr>
              <a:t>• Launch Success:</a:t>
            </a:r>
            <a:r>
              <a:rPr lang="en-US" sz="2200" dirty="0">
                <a:latin typeface="Abadi" panose="020B0604020104020204" pitchFamily="34" charset="0"/>
              </a:rPr>
              <a:t> Increases over time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 panose="020B0604020104020204" pitchFamily="34" charset="0"/>
              </a:rPr>
              <a:t>• </a:t>
            </a:r>
            <a:r>
              <a:rPr lang="en-US" sz="2200" b="1" dirty="0">
                <a:latin typeface="Abadi" panose="020B0604020104020204" pitchFamily="34" charset="0"/>
              </a:rPr>
              <a:t>KSC LC-39A</a:t>
            </a:r>
            <a:r>
              <a:rPr lang="en-US" sz="2200" dirty="0">
                <a:latin typeface="Abadi" panose="020B0604020104020204" pitchFamily="34" charset="0"/>
              </a:rPr>
              <a:t>: Has the highest success rate among launch sites. Has a 100% success rate for launches less than 5,500 kg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latin typeface="Abadi" panose="020B0604020104020204" pitchFamily="34" charset="0"/>
              </a:rPr>
              <a:t>• Orbits:</a:t>
            </a:r>
            <a:r>
              <a:rPr lang="en-US" sz="2200" dirty="0">
                <a:latin typeface="Abadi" panose="020B0604020104020204" pitchFamily="34" charset="0"/>
              </a:rPr>
              <a:t> ES-L1, GEO, HEO, and SSO have a 100% success rate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latin typeface="Abadi" panose="020B0604020104020204" pitchFamily="34" charset="0"/>
              </a:rPr>
              <a:t>• Payload Mass: </a:t>
            </a:r>
            <a:r>
              <a:rPr lang="en-US" sz="2200" dirty="0">
                <a:latin typeface="Abadi" panose="020B0604020104020204" pitchFamily="34" charset="0"/>
              </a:rPr>
              <a:t>Across all launch sites, the higher the payload mass (kg), the higher the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A larger dataset will help build on the predictive analytics results to help understand if the findings can be generalizable to a larger data set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For any relevant assets like Python code snippets, SQL queries, charts, Notebook outputs, or data sets. Follow this GitHub repository link: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Science Capstone</a:t>
            </a:r>
            <a:endParaRPr lang="en-US" sz="2200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838200" y="813173"/>
            <a:ext cx="10104817" cy="5780701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collected from the SpaceX Rest API and web scraping from Wikipedia Pages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collected in the form a .JSON object and HTML tables and then is converted into pandas dataframe for analysis and visualization by filtering the data, handling missing values and applying one hot encoding</a:t>
            </a:r>
            <a:endParaRPr lang="en-US" sz="7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 Techniques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 of machine learning to build model to predict landing outcomes using classification model, tune and evaluate models to find best model</a:t>
            </a:r>
            <a:r>
              <a:rPr lang="en-US" sz="6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and parameters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838200" y="26412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collected from the SpaceX Rest API and web scraping from Wikipedia Pages 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EA380A-27A8-C92E-E25D-50D1001084C5}"/>
              </a:ext>
            </a:extLst>
          </p:cNvPr>
          <p:cNvSpPr/>
          <p:nvPr/>
        </p:nvSpPr>
        <p:spPr>
          <a:xfrm>
            <a:off x="1084881" y="3176605"/>
            <a:ext cx="1766807" cy="8059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SpaceX Rest API End Point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1969C8B-4A4E-126A-4FB5-6234417AA850}"/>
              </a:ext>
            </a:extLst>
          </p:cNvPr>
          <p:cNvSpPr/>
          <p:nvPr/>
        </p:nvSpPr>
        <p:spPr>
          <a:xfrm>
            <a:off x="2851688" y="3432327"/>
            <a:ext cx="661126" cy="430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98B502-BCFC-9C4D-C8C1-23AD6EA2BA1C}"/>
              </a:ext>
            </a:extLst>
          </p:cNvPr>
          <p:cNvSpPr/>
          <p:nvPr/>
        </p:nvSpPr>
        <p:spPr>
          <a:xfrm>
            <a:off x="3512814" y="3176605"/>
            <a:ext cx="1766807" cy="8059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Get Request using the requests library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244A22-1319-350C-BCD3-04055780D77A}"/>
              </a:ext>
            </a:extLst>
          </p:cNvPr>
          <p:cNvSpPr/>
          <p:nvPr/>
        </p:nvSpPr>
        <p:spPr>
          <a:xfrm>
            <a:off x="6131631" y="3160461"/>
            <a:ext cx="1766807" cy="8059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Get past launch data as JSON objects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AC1C31-E3FB-F303-40B2-1A67049F1EEC}"/>
              </a:ext>
            </a:extLst>
          </p:cNvPr>
          <p:cNvSpPr/>
          <p:nvPr/>
        </p:nvSpPr>
        <p:spPr>
          <a:xfrm>
            <a:off x="8809416" y="3160461"/>
            <a:ext cx="1766807" cy="8059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Convert the JSON to a dataframe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59B2DC-55D7-13FD-44CD-C38B923E6FA8}"/>
              </a:ext>
            </a:extLst>
          </p:cNvPr>
          <p:cNvSpPr/>
          <p:nvPr/>
        </p:nvSpPr>
        <p:spPr>
          <a:xfrm>
            <a:off x="5306205" y="3432327"/>
            <a:ext cx="825425" cy="430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4A3EC-FE03-E4E7-5A71-DFEB2445A836}"/>
              </a:ext>
            </a:extLst>
          </p:cNvPr>
          <p:cNvSpPr/>
          <p:nvPr/>
        </p:nvSpPr>
        <p:spPr>
          <a:xfrm>
            <a:off x="7925023" y="3395293"/>
            <a:ext cx="825425" cy="430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7DE232-D714-0685-DF10-E857D256F68E}"/>
              </a:ext>
            </a:extLst>
          </p:cNvPr>
          <p:cNvSpPr/>
          <p:nvPr/>
        </p:nvSpPr>
        <p:spPr>
          <a:xfrm>
            <a:off x="1084881" y="4842626"/>
            <a:ext cx="1766807" cy="8059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scraping Falcon 9 launch records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C4212C6-FCF7-31C3-02DD-04CBD9E1C7FF}"/>
              </a:ext>
            </a:extLst>
          </p:cNvPr>
          <p:cNvSpPr/>
          <p:nvPr/>
        </p:nvSpPr>
        <p:spPr>
          <a:xfrm>
            <a:off x="2851688" y="5098348"/>
            <a:ext cx="661126" cy="430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46C649-B030-7F57-06C0-A7133E28AF28}"/>
              </a:ext>
            </a:extLst>
          </p:cNvPr>
          <p:cNvSpPr/>
          <p:nvPr/>
        </p:nvSpPr>
        <p:spPr>
          <a:xfrm>
            <a:off x="3512814" y="4842626"/>
            <a:ext cx="1766807" cy="8059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Beautifulsoup</a:t>
            </a:r>
            <a:r>
              <a:rPr lang="en-US" dirty="0"/>
              <a:t> to web scrape HTML Table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74F20A-DD34-CBAF-82F8-50F7F1C32F80}"/>
              </a:ext>
            </a:extLst>
          </p:cNvPr>
          <p:cNvSpPr/>
          <p:nvPr/>
        </p:nvSpPr>
        <p:spPr>
          <a:xfrm>
            <a:off x="6131631" y="4826482"/>
            <a:ext cx="1766807" cy="8059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Parse data from Tables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8D2FCB-B962-E8B8-A9AA-2D8E9410DEBD}"/>
              </a:ext>
            </a:extLst>
          </p:cNvPr>
          <p:cNvSpPr/>
          <p:nvPr/>
        </p:nvSpPr>
        <p:spPr>
          <a:xfrm>
            <a:off x="8809416" y="4826482"/>
            <a:ext cx="1766807" cy="8059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Convert tables into a dataframe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AC39AA3-0F05-8565-8E09-FF3EC363F633}"/>
              </a:ext>
            </a:extLst>
          </p:cNvPr>
          <p:cNvSpPr/>
          <p:nvPr/>
        </p:nvSpPr>
        <p:spPr>
          <a:xfrm>
            <a:off x="5306205" y="5098348"/>
            <a:ext cx="825425" cy="430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7245624-10C0-0C15-D541-9065A60BB3D5}"/>
              </a:ext>
            </a:extLst>
          </p:cNvPr>
          <p:cNvSpPr/>
          <p:nvPr/>
        </p:nvSpPr>
        <p:spPr>
          <a:xfrm>
            <a:off x="7925023" y="5061314"/>
            <a:ext cx="825425" cy="430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61001" y="1792288"/>
            <a:ext cx="5910261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and make sure the data is in the correct format from an API as per below steps:</a:t>
            </a:r>
            <a:endParaRPr lang="en-US" sz="7200" dirty="0"/>
          </a:p>
          <a:p>
            <a:pPr marL="0" indent="0">
              <a:lnSpc>
                <a:spcPts val="1500"/>
              </a:lnSpc>
              <a:spcBef>
                <a:spcPts val="600"/>
              </a:spcBef>
              <a:buNone/>
            </a:pPr>
            <a:r>
              <a:rPr lang="en-US" sz="7200" dirty="0"/>
              <a:t>• Request data from SpaceX API (rocket launch data) </a:t>
            </a:r>
          </a:p>
          <a:p>
            <a:pPr marL="0" indent="0">
              <a:lnSpc>
                <a:spcPts val="1500"/>
              </a:lnSpc>
              <a:spcBef>
                <a:spcPts val="600"/>
              </a:spcBef>
              <a:buNone/>
            </a:pPr>
            <a:r>
              <a:rPr lang="en-US" sz="7200" dirty="0"/>
              <a:t>• Decode response using .json() and convert to a dataframe using .json_normalize() </a:t>
            </a:r>
          </a:p>
          <a:p>
            <a:pPr marL="0" indent="0">
              <a:lnSpc>
                <a:spcPts val="1500"/>
              </a:lnSpc>
              <a:spcBef>
                <a:spcPts val="600"/>
              </a:spcBef>
              <a:buNone/>
            </a:pPr>
            <a:r>
              <a:rPr lang="en-US" sz="7200" dirty="0"/>
              <a:t>• Request information about the launches from SpaceX API using custom functions </a:t>
            </a:r>
          </a:p>
          <a:p>
            <a:pPr marL="0" indent="0">
              <a:lnSpc>
                <a:spcPts val="1500"/>
              </a:lnSpc>
              <a:spcBef>
                <a:spcPts val="600"/>
              </a:spcBef>
              <a:buNone/>
            </a:pPr>
            <a:r>
              <a:rPr lang="en-US" sz="7200" dirty="0"/>
              <a:t>• Create dictionary from the data </a:t>
            </a:r>
          </a:p>
          <a:p>
            <a:pPr marL="0" indent="0">
              <a:lnSpc>
                <a:spcPts val="1500"/>
              </a:lnSpc>
              <a:spcBef>
                <a:spcPts val="600"/>
              </a:spcBef>
              <a:buNone/>
            </a:pPr>
            <a:r>
              <a:rPr lang="en-US" sz="7200" dirty="0"/>
              <a:t>• Create dataframe from the dictionary </a:t>
            </a:r>
          </a:p>
          <a:p>
            <a:pPr marL="0" indent="0">
              <a:lnSpc>
                <a:spcPts val="1500"/>
              </a:lnSpc>
              <a:spcBef>
                <a:spcPts val="600"/>
              </a:spcBef>
              <a:buNone/>
            </a:pPr>
            <a:r>
              <a:rPr lang="en-US" sz="7200" dirty="0"/>
              <a:t>• Filter dataframe to contain only Falcon 9 launches </a:t>
            </a:r>
          </a:p>
          <a:p>
            <a:pPr marL="0" indent="0">
              <a:lnSpc>
                <a:spcPts val="1500"/>
              </a:lnSpc>
              <a:spcBef>
                <a:spcPts val="600"/>
              </a:spcBef>
              <a:buNone/>
            </a:pPr>
            <a:r>
              <a:rPr lang="en-US" sz="7200" dirty="0"/>
              <a:t>• Replace missing values of Payload Mass with calculated .mean() </a:t>
            </a:r>
          </a:p>
          <a:p>
            <a:pPr marL="0" indent="0">
              <a:lnSpc>
                <a:spcPts val="1500"/>
              </a:lnSpc>
              <a:spcBef>
                <a:spcPts val="600"/>
              </a:spcBef>
              <a:buNone/>
            </a:pPr>
            <a:r>
              <a:rPr lang="en-US" sz="7200" dirty="0"/>
              <a:t>• Export data to csv file</a:t>
            </a:r>
          </a:p>
          <a:p>
            <a:pPr marL="0" indent="0">
              <a:lnSpc>
                <a:spcPts val="1500"/>
              </a:lnSpc>
              <a:spcBef>
                <a:spcPts val="600"/>
              </a:spcBef>
              <a:buNone/>
            </a:pPr>
            <a:endParaRPr lang="en-US" sz="7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6400" dirty="0">
                <a:solidFill>
                  <a:srgbClr val="1C7DDB"/>
                </a:solidFill>
                <a:latin typeface="Abadi" panose="020B06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Collection Notebook</a:t>
            </a:r>
            <a:endParaRPr lang="en-US" sz="6400" dirty="0">
              <a:solidFill>
                <a:srgbClr val="1C7DDB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8F4E560-46A1-E02B-8491-21FD796C26E7}"/>
              </a:ext>
            </a:extLst>
          </p:cNvPr>
          <p:cNvSpPr/>
          <p:nvPr/>
        </p:nvSpPr>
        <p:spPr>
          <a:xfrm>
            <a:off x="5708544" y="2095528"/>
            <a:ext cx="1644074" cy="105388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 Data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409055-CC5A-A00A-0341-F83D4F4CC20D}"/>
              </a:ext>
            </a:extLst>
          </p:cNvPr>
          <p:cNvSpPr/>
          <p:nvPr/>
        </p:nvSpPr>
        <p:spPr>
          <a:xfrm>
            <a:off x="7571227" y="2095525"/>
            <a:ext cx="1503335" cy="105388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Decode Resp. JSON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1E6460-DDE4-CD66-770E-5FE500F8BD74}"/>
              </a:ext>
            </a:extLst>
          </p:cNvPr>
          <p:cNvSpPr/>
          <p:nvPr/>
        </p:nvSpPr>
        <p:spPr>
          <a:xfrm>
            <a:off x="9299192" y="2095526"/>
            <a:ext cx="1885595" cy="105388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 Information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3F1CEF-E30C-A108-69D6-B6F1215A3852}"/>
              </a:ext>
            </a:extLst>
          </p:cNvPr>
          <p:cNvSpPr/>
          <p:nvPr/>
        </p:nvSpPr>
        <p:spPr>
          <a:xfrm>
            <a:off x="9291653" y="3403556"/>
            <a:ext cx="1893134" cy="105388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dictionary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86E9D2-54C9-7395-9665-93E3C5AB61D8}"/>
              </a:ext>
            </a:extLst>
          </p:cNvPr>
          <p:cNvSpPr/>
          <p:nvPr/>
        </p:nvSpPr>
        <p:spPr>
          <a:xfrm>
            <a:off x="5708543" y="3403556"/>
            <a:ext cx="1698686" cy="105388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Dataframe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E63149-4B8B-A4B5-CA7A-7303BFB96DE9}"/>
              </a:ext>
            </a:extLst>
          </p:cNvPr>
          <p:cNvSpPr/>
          <p:nvPr/>
        </p:nvSpPr>
        <p:spPr>
          <a:xfrm>
            <a:off x="5784763" y="4688637"/>
            <a:ext cx="1667334" cy="105388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Filter Dataframe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A503852-E1FF-3271-38A1-797E13098D3D}"/>
              </a:ext>
            </a:extLst>
          </p:cNvPr>
          <p:cNvSpPr/>
          <p:nvPr/>
        </p:nvSpPr>
        <p:spPr>
          <a:xfrm>
            <a:off x="7575646" y="4684179"/>
            <a:ext cx="1503335" cy="105388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Replace Missing Value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567DDD-726F-0BAD-9CAB-521475305601}"/>
              </a:ext>
            </a:extLst>
          </p:cNvPr>
          <p:cNvSpPr/>
          <p:nvPr/>
        </p:nvSpPr>
        <p:spPr>
          <a:xfrm>
            <a:off x="9299193" y="4684178"/>
            <a:ext cx="1893134" cy="105388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Export Data to CSV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0D32095-01D8-1B70-67BF-72AB5E5B8E85}"/>
              </a:ext>
            </a:extLst>
          </p:cNvPr>
          <p:cNvSpPr/>
          <p:nvPr/>
        </p:nvSpPr>
        <p:spPr>
          <a:xfrm>
            <a:off x="7352617" y="2622467"/>
            <a:ext cx="218610" cy="76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C1C91EB-6DEE-5EEE-8BE1-1D7968CCFAB3}"/>
              </a:ext>
            </a:extLst>
          </p:cNvPr>
          <p:cNvSpPr/>
          <p:nvPr/>
        </p:nvSpPr>
        <p:spPr>
          <a:xfrm>
            <a:off x="9078981" y="2597024"/>
            <a:ext cx="212672" cy="101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3EB3664-3D92-AF8C-C336-E3784BBD5521}"/>
              </a:ext>
            </a:extLst>
          </p:cNvPr>
          <p:cNvSpPr/>
          <p:nvPr/>
        </p:nvSpPr>
        <p:spPr>
          <a:xfrm>
            <a:off x="10011905" y="3149410"/>
            <a:ext cx="108488" cy="2541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9BB98074-28A5-047D-59E6-1F00027F3B05}"/>
              </a:ext>
            </a:extLst>
          </p:cNvPr>
          <p:cNvSpPr/>
          <p:nvPr/>
        </p:nvSpPr>
        <p:spPr>
          <a:xfrm>
            <a:off x="7407229" y="3882515"/>
            <a:ext cx="1884424" cy="675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77693B7-A3AC-82E3-CBE1-F203A7911D2C}"/>
              </a:ext>
            </a:extLst>
          </p:cNvPr>
          <p:cNvSpPr/>
          <p:nvPr/>
        </p:nvSpPr>
        <p:spPr>
          <a:xfrm>
            <a:off x="6602278" y="4457441"/>
            <a:ext cx="170481" cy="2267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C347B21-AEEF-6F97-882D-E7761235457E}"/>
              </a:ext>
            </a:extLst>
          </p:cNvPr>
          <p:cNvSpPr/>
          <p:nvPr/>
        </p:nvSpPr>
        <p:spPr>
          <a:xfrm>
            <a:off x="7452096" y="5135492"/>
            <a:ext cx="123550" cy="1295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6231C96-5A74-099D-754A-9EF2B77788B2}"/>
              </a:ext>
            </a:extLst>
          </p:cNvPr>
          <p:cNvSpPr/>
          <p:nvPr/>
        </p:nvSpPr>
        <p:spPr>
          <a:xfrm>
            <a:off x="9078981" y="5135492"/>
            <a:ext cx="220212" cy="1295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95898" y="1792288"/>
            <a:ext cx="4414758" cy="423328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web scraping to collect Falcon 9 historical launch records from Wikipedia page as per below steps:</a:t>
            </a:r>
          </a:p>
          <a:p>
            <a:pPr marL="0" indent="0">
              <a:lnSpc>
                <a:spcPts val="1500"/>
              </a:lnSpc>
              <a:spcBef>
                <a:spcPts val="1400"/>
              </a:spcBef>
              <a:buNone/>
            </a:pPr>
            <a:r>
              <a:rPr lang="en-US" sz="1800" dirty="0"/>
              <a:t>• Request data (Falcon 9 launch data) from Wikipedia </a:t>
            </a:r>
          </a:p>
          <a:p>
            <a:pPr marL="0" indent="0">
              <a:lnSpc>
                <a:spcPts val="1500"/>
              </a:lnSpc>
              <a:spcBef>
                <a:spcPts val="1400"/>
              </a:spcBef>
              <a:buNone/>
            </a:pPr>
            <a:r>
              <a:rPr lang="en-US" sz="1800" dirty="0"/>
              <a:t>• Create BeautifulSoup object from HTML response </a:t>
            </a:r>
          </a:p>
          <a:p>
            <a:pPr marL="0" indent="0">
              <a:lnSpc>
                <a:spcPts val="1500"/>
              </a:lnSpc>
              <a:spcBef>
                <a:spcPts val="1400"/>
              </a:spcBef>
              <a:buNone/>
            </a:pPr>
            <a:r>
              <a:rPr lang="en-US" sz="1800" dirty="0"/>
              <a:t>• Extract column names from HTML table header </a:t>
            </a:r>
          </a:p>
          <a:p>
            <a:pPr marL="0" indent="0">
              <a:lnSpc>
                <a:spcPts val="1000"/>
              </a:lnSpc>
              <a:spcBef>
                <a:spcPts val="1400"/>
              </a:spcBef>
              <a:buNone/>
            </a:pPr>
            <a:r>
              <a:rPr lang="en-US" sz="1800" dirty="0"/>
              <a:t>• Collect data from parsing HTML tables </a:t>
            </a:r>
          </a:p>
          <a:p>
            <a:pPr marL="0" indent="0">
              <a:lnSpc>
                <a:spcPts val="1000"/>
              </a:lnSpc>
              <a:spcBef>
                <a:spcPts val="1400"/>
              </a:spcBef>
              <a:buNone/>
            </a:pPr>
            <a:r>
              <a:rPr lang="en-US" sz="1800" dirty="0"/>
              <a:t>• Create dictionary from the data </a:t>
            </a:r>
          </a:p>
          <a:p>
            <a:pPr marL="0" indent="0">
              <a:lnSpc>
                <a:spcPts val="1000"/>
              </a:lnSpc>
              <a:spcBef>
                <a:spcPts val="1400"/>
              </a:spcBef>
              <a:buNone/>
            </a:pPr>
            <a:r>
              <a:rPr lang="en-US" sz="1800" dirty="0"/>
              <a:t>• Create dataframe from the dictionary </a:t>
            </a:r>
          </a:p>
          <a:p>
            <a:pPr marL="0" indent="0">
              <a:lnSpc>
                <a:spcPts val="1000"/>
              </a:lnSpc>
              <a:spcBef>
                <a:spcPts val="1400"/>
              </a:spcBef>
              <a:buNone/>
            </a:pPr>
            <a:r>
              <a:rPr lang="en-US" sz="1800" dirty="0"/>
              <a:t>• Export data to csv file</a:t>
            </a:r>
          </a:p>
          <a:p>
            <a:pPr marL="0" indent="0">
              <a:lnSpc>
                <a:spcPts val="1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563C1"/>
              </a:solidFill>
              <a:latin typeface="Abadi" panose="020B060402010402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rgbClr val="1C7DDB"/>
                </a:solidFill>
                <a:latin typeface="Abadi" panose="020B06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 Scraping Notebook</a:t>
            </a:r>
            <a:endParaRPr lang="en-US" sz="1600" dirty="0">
              <a:solidFill>
                <a:srgbClr val="1C7DDB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393410" y="1792288"/>
            <a:ext cx="6064562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FEF9DF-DDE0-12F3-AAC0-E42B63985A0B}"/>
              </a:ext>
            </a:extLst>
          </p:cNvPr>
          <p:cNvSpPr/>
          <p:nvPr/>
        </p:nvSpPr>
        <p:spPr>
          <a:xfrm>
            <a:off x="5783220" y="1975633"/>
            <a:ext cx="1644074" cy="105388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 Data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8A8432-FE0B-5C61-9393-9C95ACB94507}"/>
              </a:ext>
            </a:extLst>
          </p:cNvPr>
          <p:cNvSpPr/>
          <p:nvPr/>
        </p:nvSpPr>
        <p:spPr>
          <a:xfrm>
            <a:off x="7645903" y="1975630"/>
            <a:ext cx="1503335" cy="11197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beautiful soup object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76168F-718B-1A94-CB86-B3E6C67A5611}"/>
              </a:ext>
            </a:extLst>
          </p:cNvPr>
          <p:cNvSpPr/>
          <p:nvPr/>
        </p:nvSpPr>
        <p:spPr>
          <a:xfrm>
            <a:off x="9373868" y="1975631"/>
            <a:ext cx="1885595" cy="105388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Extract column name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AAA3D8-C85B-1AD4-F3AD-B057FC0FB8C1}"/>
              </a:ext>
            </a:extLst>
          </p:cNvPr>
          <p:cNvSpPr/>
          <p:nvPr/>
        </p:nvSpPr>
        <p:spPr>
          <a:xfrm>
            <a:off x="9366329" y="3283661"/>
            <a:ext cx="1893134" cy="105388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Collect Data Parse HTML Table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26FA82-DE8A-DFB5-BDDE-89F56FD1669B}"/>
              </a:ext>
            </a:extLst>
          </p:cNvPr>
          <p:cNvSpPr/>
          <p:nvPr/>
        </p:nvSpPr>
        <p:spPr>
          <a:xfrm>
            <a:off x="5783219" y="3283661"/>
            <a:ext cx="1698686" cy="105388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Dictionary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C90C1D-463D-6B69-BEFF-8D681A269E7B}"/>
              </a:ext>
            </a:extLst>
          </p:cNvPr>
          <p:cNvSpPr/>
          <p:nvPr/>
        </p:nvSpPr>
        <p:spPr>
          <a:xfrm>
            <a:off x="5859439" y="4568742"/>
            <a:ext cx="1667334" cy="105388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Filter Dataframe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4688A6-8C1A-DF98-513C-6011693A7667}"/>
              </a:ext>
            </a:extLst>
          </p:cNvPr>
          <p:cNvSpPr/>
          <p:nvPr/>
        </p:nvSpPr>
        <p:spPr>
          <a:xfrm>
            <a:off x="9373869" y="4564283"/>
            <a:ext cx="1893134" cy="105388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Export Data to CSV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99FDB39-830E-EE8C-4048-5F38939A549C}"/>
              </a:ext>
            </a:extLst>
          </p:cNvPr>
          <p:cNvSpPr/>
          <p:nvPr/>
        </p:nvSpPr>
        <p:spPr>
          <a:xfrm>
            <a:off x="7427293" y="2502572"/>
            <a:ext cx="218610" cy="76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FD54901-4D17-890F-4210-9F85FF77F967}"/>
              </a:ext>
            </a:extLst>
          </p:cNvPr>
          <p:cNvSpPr/>
          <p:nvPr/>
        </p:nvSpPr>
        <p:spPr>
          <a:xfrm>
            <a:off x="9153657" y="2477129"/>
            <a:ext cx="212672" cy="101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A895C8C6-CF49-2FAA-0078-5D225B40A396}"/>
              </a:ext>
            </a:extLst>
          </p:cNvPr>
          <p:cNvSpPr/>
          <p:nvPr/>
        </p:nvSpPr>
        <p:spPr>
          <a:xfrm>
            <a:off x="10086581" y="3029515"/>
            <a:ext cx="108488" cy="2541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E22C0BDD-6A2C-19FD-4BD2-4A2FDB2664CB}"/>
              </a:ext>
            </a:extLst>
          </p:cNvPr>
          <p:cNvSpPr/>
          <p:nvPr/>
        </p:nvSpPr>
        <p:spPr>
          <a:xfrm>
            <a:off x="7481905" y="3762620"/>
            <a:ext cx="1884424" cy="675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4233FFF-5DBB-1EAF-6552-6872BA9F3FE5}"/>
              </a:ext>
            </a:extLst>
          </p:cNvPr>
          <p:cNvSpPr/>
          <p:nvPr/>
        </p:nvSpPr>
        <p:spPr>
          <a:xfrm>
            <a:off x="6676954" y="4337546"/>
            <a:ext cx="170481" cy="2267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3F9EB7B-7306-DF48-4317-6F5580214DB1}"/>
              </a:ext>
            </a:extLst>
          </p:cNvPr>
          <p:cNvSpPr/>
          <p:nvPr/>
        </p:nvSpPr>
        <p:spPr>
          <a:xfrm>
            <a:off x="7526773" y="5042135"/>
            <a:ext cx="1847096" cy="103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</TotalTime>
  <Words>2576</Words>
  <Application>Microsoft Office PowerPoint</Application>
  <PresentationFormat>Widescreen</PresentationFormat>
  <Paragraphs>380</Paragraphs>
  <Slides>48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Ajmal Shafi</cp:lastModifiedBy>
  <cp:revision>262</cp:revision>
  <dcterms:created xsi:type="dcterms:W3CDTF">2021-04-29T18:58:34Z</dcterms:created>
  <dcterms:modified xsi:type="dcterms:W3CDTF">2023-07-09T09:57:17Z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